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4660"/>
  </p:normalViewPr>
  <p:slideViewPr>
    <p:cSldViewPr>
      <p:cViewPr>
        <p:scale>
          <a:sx n="114" d="100"/>
          <a:sy n="114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7A957EA-4EA8-4A1A-B61B-B8137F07D795}" type="datetimeFigureOut">
              <a:rPr lang="fr-CA" smtClean="0"/>
              <a:t>2014-05-27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C1332BB-72EC-47E1-B73D-25844836127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>
                <a:latin typeface="Arial" pitchFamily="34" charset="0"/>
                <a:cs typeface="Arial" pitchFamily="34" charset="0"/>
              </a:rPr>
              <a:t>Technique pour réaliser un fond à la gouache</a:t>
            </a: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Débrouillards</a:t>
            </a:r>
          </a:p>
          <a:p>
            <a:r>
              <a:rPr lang="fr-C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Une mer de dauphins</a:t>
            </a:r>
          </a:p>
          <a:p>
            <a:r>
              <a:rPr lang="fr-C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Juin 2014</a:t>
            </a:r>
            <a:endParaRPr lang="fr-C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00422"/>
            <a:ext cx="1906587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7936"/>
            <a:ext cx="2743472" cy="59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8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lavis</a:t>
            </a:r>
            <a:endParaRPr lang="fr-C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>
                <a:latin typeface="Arial" pitchFamily="34" charset="0"/>
                <a:cs typeface="Arial" pitchFamily="34" charset="0"/>
              </a:rPr>
              <a:t>Par lavis on entend un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«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jus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A" dirty="0">
                <a:latin typeface="Arial" pitchFamily="34" charset="0"/>
                <a:cs typeface="Arial" pitchFamily="34" charset="0"/>
              </a:rPr>
              <a:t>de couleur translucide réalisé avec de la gouache diluée à l'eau. </a:t>
            </a: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endParaRPr lang="fr-CA" dirty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fr-CA" sz="2400" dirty="0" smtClean="0">
                <a:latin typeface="Arial" pitchFamily="34" charset="0"/>
                <a:cs typeface="Arial" pitchFamily="34" charset="0"/>
              </a:rPr>
              <a:t>Il suffit d’étendre ce « jus » sur une feuille que l’on a préalablement fixée afin d’éviter 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qu’elle gondole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. Il est également recommandé d'humidifier 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légèrement le papier avant de commencer le lavis. Cette astuce permet de ne pas laisser apparaître les traces de pinceau, car ainsi les pigments de peinture pénètrent moins rapidement </a:t>
            </a:r>
            <a:r>
              <a:rPr lang="fr-CA" sz="2400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fr-CA" sz="2400" dirty="0">
                <a:latin typeface="Arial" pitchFamily="34" charset="0"/>
                <a:cs typeface="Arial" pitchFamily="34" charset="0"/>
              </a:rPr>
              <a:t>papier.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7936"/>
            <a:ext cx="2743472" cy="59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dégradé</a:t>
            </a:r>
            <a:endParaRPr lang="fr-C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fr-CA" dirty="0">
              <a:latin typeface="Arial" pitchFamily="34" charset="0"/>
              <a:cs typeface="Arial" pitchFamily="34" charset="0"/>
            </a:endParaRPr>
          </a:p>
          <a:p>
            <a:r>
              <a:rPr lang="fr-CA" dirty="0">
                <a:latin typeface="Arial" pitchFamily="34" charset="0"/>
                <a:cs typeface="Arial" pitchFamily="34" charset="0"/>
              </a:rPr>
              <a:t>Le dégradé peut se faire d'une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seule </a:t>
            </a:r>
            <a:r>
              <a:rPr lang="fr-CA" dirty="0">
                <a:latin typeface="Arial" pitchFamily="34" charset="0"/>
                <a:cs typeface="Arial" pitchFamily="34" charset="0"/>
              </a:rPr>
              <a:t>couleur, éclaircie au fur et à mesure, ou par superposition de couleurs différentes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CA" dirty="0">
                <a:latin typeface="Arial" pitchFamily="34" charset="0"/>
                <a:cs typeface="Arial" pitchFamily="34" charset="0"/>
              </a:rPr>
              <a:t>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Ici,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nous utiliserons le bleu que nous mélangerons graduellement au blanc.</a:t>
            </a:r>
          </a:p>
          <a:p>
            <a:endParaRPr lang="fr-CA" dirty="0"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Pour dégrader </a:t>
            </a:r>
            <a:r>
              <a:rPr lang="fr-CA" dirty="0">
                <a:latin typeface="Arial" pitchFamily="34" charset="0"/>
                <a:cs typeface="Arial" pitchFamily="34" charset="0"/>
              </a:rPr>
              <a:t>un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lavis, </a:t>
            </a:r>
            <a:r>
              <a:rPr lang="fr-CA" dirty="0">
                <a:latin typeface="Arial" pitchFamily="34" charset="0"/>
                <a:cs typeface="Arial" pitchFamily="34" charset="0"/>
              </a:rPr>
              <a:t>il faut superposer plusieurs couches, en ajoutant toujours un peu plus d'eau à chaque nouvelle épaisseur.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7936"/>
            <a:ext cx="2743472" cy="59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0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/>
          <a:lstStyle/>
          <a:p>
            <a:r>
              <a:rPr lang="fr-C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Empreintes et traces</a:t>
            </a:r>
            <a:endParaRPr lang="fr-C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fr-CA" sz="2600" dirty="0" smtClean="0">
                <a:latin typeface="Arial" pitchFamily="34" charset="0"/>
                <a:cs typeface="Arial" pitchFamily="34" charset="0"/>
              </a:rPr>
              <a:t>À l’aide de petits objets, il est possible de laisser des empreintes  ou des traces dans la gouache.</a:t>
            </a:r>
          </a:p>
          <a:p>
            <a:endParaRPr lang="fr-CA" sz="19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fr-CA" sz="1900" dirty="0" smtClean="0">
                <a:latin typeface="Arial" pitchFamily="34" charset="0"/>
                <a:cs typeface="Arial" pitchFamily="34" charset="0"/>
              </a:rPr>
              <a:t>Exemple d’objets à </a:t>
            </a:r>
            <a:r>
              <a:rPr lang="fr-CA" sz="1900" dirty="0" smtClean="0">
                <a:latin typeface="Arial" pitchFamily="34" charset="0"/>
                <a:cs typeface="Arial" pitchFamily="34" charset="0"/>
              </a:rPr>
              <a:t>utiliser :</a:t>
            </a:r>
            <a:endParaRPr lang="fr-CA" sz="19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CA" sz="1900" dirty="0" smtClean="0">
                <a:latin typeface="Arial" pitchFamily="34" charset="0"/>
                <a:cs typeface="Arial" pitchFamily="34" charset="0"/>
              </a:rPr>
              <a:t>Éponges</a:t>
            </a:r>
          </a:p>
          <a:p>
            <a:pPr>
              <a:buFontTx/>
              <a:buChar char="-"/>
            </a:pPr>
            <a:r>
              <a:rPr lang="fr-CA" sz="1900" dirty="0" smtClean="0">
                <a:latin typeface="Arial" pitchFamily="34" charset="0"/>
                <a:cs typeface="Arial" pitchFamily="34" charset="0"/>
              </a:rPr>
              <a:t>Roues de petites voitures</a:t>
            </a:r>
          </a:p>
          <a:p>
            <a:pPr>
              <a:buFontTx/>
              <a:buChar char="-"/>
            </a:pPr>
            <a:r>
              <a:rPr lang="fr-CA" sz="1900" dirty="0" smtClean="0">
                <a:latin typeface="Arial" pitchFamily="34" charset="0"/>
                <a:cs typeface="Arial" pitchFamily="34" charset="0"/>
              </a:rPr>
              <a:t>Ficelles</a:t>
            </a:r>
          </a:p>
          <a:p>
            <a:pPr>
              <a:buFontTx/>
              <a:buChar char="-"/>
            </a:pPr>
            <a:r>
              <a:rPr lang="fr-CA" sz="1900" dirty="0" smtClean="0">
                <a:latin typeface="Arial" pitchFamily="34" charset="0"/>
                <a:cs typeface="Arial" pitchFamily="34" charset="0"/>
              </a:rPr>
              <a:t>Billes</a:t>
            </a:r>
          </a:p>
          <a:p>
            <a:pPr marL="109728" indent="0">
              <a:buNone/>
            </a:pPr>
            <a:endParaRPr lang="fr-CA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Choisir un objet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(ou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une partie du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corps)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dont on veut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réaliser l’empreinte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, le recouvrir de gouache sur une face et l’appliquer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comme un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tampon sur le support.</a:t>
            </a:r>
          </a:p>
          <a:p>
            <a:pPr marL="109728" indent="0">
              <a:buNone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L’empreinte positive apparaît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. Pour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réussir l’empreinte d’un objet présentant des reliefs, il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est préférable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de se placer sur un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support 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mou (pile de journaux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par exemple</a:t>
            </a:r>
            <a:r>
              <a:rPr lang="fr-CA" sz="2600" dirty="0">
                <a:latin typeface="Arial" pitchFamily="34" charset="0"/>
                <a:cs typeface="Arial" pitchFamily="34" charset="0"/>
              </a:rPr>
              <a:t>) ou de réaliser l’empreinte sur un </a:t>
            </a:r>
            <a:r>
              <a:rPr lang="fr-CA" sz="2600" dirty="0" smtClean="0">
                <a:latin typeface="Arial" pitchFamily="34" charset="0"/>
                <a:cs typeface="Arial" pitchFamily="34" charset="0"/>
              </a:rPr>
              <a:t>tissu.</a:t>
            </a: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7936"/>
            <a:ext cx="2743472" cy="59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7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Projection</a:t>
            </a:r>
            <a:endParaRPr lang="fr-C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Arial" pitchFamily="34" charset="0"/>
                <a:cs typeface="Arial" pitchFamily="34" charset="0"/>
              </a:rPr>
              <a:t>L’utilisation d’outils variés permet de projeter de la gouache sur une feuille verticale (pulvérisateur, pistolet à eau...) ou horizontale (brosse à dents, pinceau secoué...) sans la recouvrir complètement, mais en y produisant un effet moucheté.</a:t>
            </a:r>
          </a:p>
          <a:p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7936"/>
            <a:ext cx="2743472" cy="59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253</Words>
  <Application>Microsoft Office PowerPoint</Application>
  <PresentationFormat>Affichage à l'écran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Urbain</vt:lpstr>
      <vt:lpstr>Technique pour réaliser un fond à la gouache</vt:lpstr>
      <vt:lpstr>Un lavis</vt:lpstr>
      <vt:lpstr>Un dégradé</vt:lpstr>
      <vt:lpstr>Empreintes et traces</vt:lpstr>
      <vt:lpstr>Projection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 pour réaliser un fond à la gouache</dc:title>
  <dc:creator>Trudel</dc:creator>
  <cp:lastModifiedBy>Annie Labrecque</cp:lastModifiedBy>
  <cp:revision>9</cp:revision>
  <dcterms:created xsi:type="dcterms:W3CDTF">2014-05-19T15:34:47Z</dcterms:created>
  <dcterms:modified xsi:type="dcterms:W3CDTF">2014-05-27T18:52:39Z</dcterms:modified>
</cp:coreProperties>
</file>